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283" r:id="rId4"/>
    <p:sldId id="288" r:id="rId5"/>
    <p:sldId id="289" r:id="rId6"/>
    <p:sldId id="261" r:id="rId7"/>
    <p:sldId id="291" r:id="rId8"/>
    <p:sldId id="290" r:id="rId9"/>
    <p:sldId id="292" r:id="rId10"/>
    <p:sldId id="26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75EA7EB-FB53-763C-E564-BDE3C6930365}" name="Dương Chí Vinh" initials="DV" userId="S::vinh.duong@genestory.ai::aba8e151-b30a-4808-8135-a3c469daa68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75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8/10/relationships/authors" Targe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gif>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29FEFB-4DA1-4EF7-8E43-230C5E702C9C}" type="datetimeFigureOut">
              <a:t>1/11/2025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F801AA-B95D-4EA7-9109-71F2E5D7FC40}" type="slidenum">
              <a:t>‹#›</a:t>
            </a:fld>
            <a:endParaRPr lang="en-US"/>
          </a:p>
        </p:txBody>
      </p:sp>
    </p:spTree>
    <p:extLst>
      <p:ext uri="{BB962C8B-B14F-4D97-AF65-F5344CB8AC3E}">
        <p14:creationId xmlns:p14="http://schemas.microsoft.com/office/powerpoint/2010/main" val="2489351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1/11/2025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47800" y="103188"/>
            <a:ext cx="9144000" cy="2387600"/>
          </a:xfrm>
        </p:spPr>
        <p:txBody>
          <a:bodyPr>
            <a:normAutofit/>
          </a:bodyPr>
          <a:lstStyle/>
          <a:p>
            <a:r>
              <a:rPr lang="en-US" sz="4800" b="1"/>
              <a:t>ĐỐI SÁNH KHUÔN MẶT</a:t>
            </a:r>
            <a:br>
              <a:rPr lang="en-US" sz="4800" b="1"/>
            </a:br>
            <a:r>
              <a:rPr lang="en-US" sz="4800" b="1"/>
              <a:t>FACE MATCHING</a:t>
            </a:r>
            <a:endParaRPr lang="en-US" sz="4800" b="1" dirty="0"/>
          </a:p>
        </p:txBody>
      </p:sp>
      <p:sp>
        <p:nvSpPr>
          <p:cNvPr id="3" name="Subtitle 2"/>
          <p:cNvSpPr>
            <a:spLocks noGrp="1"/>
          </p:cNvSpPr>
          <p:nvPr>
            <p:ph type="subTitle" idx="1"/>
          </p:nvPr>
        </p:nvSpPr>
        <p:spPr>
          <a:xfrm>
            <a:off x="3333750" y="2711451"/>
            <a:ext cx="7143750" cy="2936874"/>
          </a:xfrm>
        </p:spPr>
        <p:txBody>
          <a:bodyPr vert="horz" lIns="91440" tIns="45720" rIns="91440" bIns="45720" rtlCol="0" anchor="t">
            <a:noAutofit/>
          </a:bodyPr>
          <a:lstStyle/>
          <a:p>
            <a:pPr algn="just"/>
            <a:r>
              <a:rPr lang="vi-VN" sz="3000">
                <a:latin typeface="+mj-lt"/>
              </a:rPr>
              <a:t>Giảng viên hướng dẫn: Thầy Lê Phước Hậu</a:t>
            </a:r>
          </a:p>
          <a:p>
            <a:pPr algn="just"/>
            <a:r>
              <a:rPr lang="vi-VN" sz="3000">
                <a:latin typeface="+mj-lt"/>
              </a:rPr>
              <a:t>Thành viên:</a:t>
            </a:r>
          </a:p>
          <a:p>
            <a:pPr algn="just"/>
            <a:r>
              <a:rPr lang="vi-VN" sz="3000">
                <a:latin typeface="+mj-lt"/>
              </a:rPr>
              <a:t>1. Lê Đại Dương (nhóm trưởng)</a:t>
            </a:r>
          </a:p>
          <a:p>
            <a:pPr algn="just"/>
            <a:r>
              <a:rPr lang="en-US" sz="3000">
                <a:latin typeface="+mj-lt"/>
              </a:rPr>
              <a:t>2</a:t>
            </a:r>
            <a:r>
              <a:rPr lang="vi-VN" sz="3000">
                <a:latin typeface="+mj-lt"/>
              </a:rPr>
              <a:t>. Nguyễn Đắc Nam</a:t>
            </a:r>
            <a:endParaRPr lang="en-US" sz="3000">
              <a:latin typeface="+mj-lt"/>
            </a:endParaRPr>
          </a:p>
          <a:p>
            <a:pPr algn="just"/>
            <a:r>
              <a:rPr lang="en-US" sz="3000">
                <a:latin typeface="+mj-lt"/>
              </a:rPr>
              <a:t>3</a:t>
            </a:r>
            <a:r>
              <a:rPr lang="vi-VN" sz="3000">
                <a:latin typeface="+mj-lt"/>
              </a:rPr>
              <a:t>. Đỗ Mạnh Hà</a:t>
            </a:r>
          </a:p>
          <a:p>
            <a:pPr algn="just"/>
            <a:endParaRPr lang="vi-VN" sz="3000">
              <a:latin typeface="+mj-lt"/>
            </a:endParaRPr>
          </a:p>
          <a:p>
            <a:endParaRPr lang="en-US" sz="3000" dirty="0">
              <a:latin typeface="+mj-lt"/>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0E7F0-30E1-701B-6581-CEDE7552BBF7}"/>
              </a:ext>
            </a:extLst>
          </p:cNvPr>
          <p:cNvSpPr>
            <a:spLocks noGrp="1"/>
          </p:cNvSpPr>
          <p:nvPr>
            <p:ph type="title"/>
          </p:nvPr>
        </p:nvSpPr>
        <p:spPr>
          <a:xfrm>
            <a:off x="838200" y="365125"/>
            <a:ext cx="10515600" cy="854075"/>
          </a:xfrm>
        </p:spPr>
        <p:txBody>
          <a:bodyPr/>
          <a:lstStyle/>
          <a:p>
            <a:r>
              <a:rPr lang="en-VN" b="1">
                <a:latin typeface="Times New Roman" panose="02020603050405020304" pitchFamily="18" charset="0"/>
                <a:cs typeface="Times New Roman" panose="02020603050405020304" pitchFamily="18" charset="0"/>
              </a:rPr>
              <a:t>III. KẾT LUẬN</a:t>
            </a:r>
          </a:p>
        </p:txBody>
      </p:sp>
      <p:sp>
        <p:nvSpPr>
          <p:cNvPr id="3" name="Content Placeholder 2">
            <a:extLst>
              <a:ext uri="{FF2B5EF4-FFF2-40B4-BE49-F238E27FC236}">
                <a16:creationId xmlns:a16="http://schemas.microsoft.com/office/drawing/2014/main" id="{207B3B1C-12F2-68C4-3E9E-B88E386A6C0E}"/>
              </a:ext>
            </a:extLst>
          </p:cNvPr>
          <p:cNvSpPr>
            <a:spLocks noGrp="1"/>
          </p:cNvSpPr>
          <p:nvPr>
            <p:ph idx="1"/>
          </p:nvPr>
        </p:nvSpPr>
        <p:spPr>
          <a:xfrm>
            <a:off x="838200" y="1290320"/>
            <a:ext cx="10515600" cy="4886643"/>
          </a:xfrm>
        </p:spPr>
        <p:txBody>
          <a:bodyPr>
            <a:noAutofit/>
          </a:bodyPr>
          <a:lstStyle/>
          <a:p>
            <a:pPr algn="just"/>
            <a:r>
              <a:rPr lang="en-VN" sz="3000">
                <a:latin typeface="Times New Roman" panose="02020603050405020304" pitchFamily="18" charset="0"/>
                <a:cs typeface="Times New Roman" panose="02020603050405020304" pitchFamily="18" charset="0"/>
              </a:rPr>
              <a:t>Ý nghĩa</a:t>
            </a:r>
            <a:r>
              <a:rPr lang="en-US" sz="3000">
                <a:latin typeface="Times New Roman" panose="02020603050405020304" pitchFamily="18" charset="0"/>
                <a:cs typeface="Times New Roman" panose="02020603050405020304" pitchFamily="18" charset="0"/>
              </a:rPr>
              <a:t>: </a:t>
            </a:r>
            <a:r>
              <a:rPr lang="vi-VN" sz="3000">
                <a:effectLst/>
                <a:latin typeface="Times New Roman" panose="02020603050405020304" pitchFamily="18" charset="0"/>
                <a:ea typeface="Aptos"/>
                <a:cs typeface="Times New Roman" panose="02020603050405020304" pitchFamily="18" charset="0"/>
              </a:rPr>
              <a:t>Nhận diện khuôn mặt là một công nghệ tiên tiến và quan trọng trong lĩnh vực thị giác máy tính, với khả năng ứng dụng rộng rãi từ bảo mật, giám sát đến dịch vụ khách hàng và các hệ thống tương tác thông minh. Trong đề tài này, chúng ta đã xây dựng một hệ thống nhận diện khuôn mặt hiệu quả, kết hợp các thành phần hiện đại</a:t>
            </a:r>
            <a:r>
              <a:rPr lang="en-US" sz="3000">
                <a:effectLst/>
                <a:latin typeface="Times New Roman" panose="02020603050405020304" pitchFamily="18" charset="0"/>
                <a:ea typeface="Aptos"/>
                <a:cs typeface="Times New Roman" panose="02020603050405020304" pitchFamily="18" charset="0"/>
              </a:rPr>
              <a:t>.</a:t>
            </a:r>
          </a:p>
          <a:p>
            <a:pPr algn="just"/>
            <a:r>
              <a:rPr lang="en-VN" sz="3000">
                <a:latin typeface="Times New Roman" panose="02020603050405020304" pitchFamily="18" charset="0"/>
                <a:cs typeface="Times New Roman" panose="02020603050405020304" pitchFamily="18" charset="0"/>
              </a:rPr>
              <a:t>Hạn chế</a:t>
            </a:r>
            <a:r>
              <a:rPr lang="en-US" sz="3000">
                <a:latin typeface="Times New Roman" panose="02020603050405020304" pitchFamily="18" charset="0"/>
                <a:cs typeface="Times New Roman" panose="02020603050405020304" pitchFamily="18" charset="0"/>
              </a:rPr>
              <a:t>: </a:t>
            </a:r>
            <a:r>
              <a:rPr lang="vi-VN" sz="3000">
                <a:latin typeface="Times New Roman" panose="02020603050405020304" pitchFamily="18" charset="0"/>
                <a:cs typeface="Times New Roman" panose="02020603050405020304" pitchFamily="18" charset="0"/>
              </a:rPr>
              <a:t>Mặc dù hệ thống đạt hiệu suất ấn tượng, vẫn tồn tại một số hạn chế cần khắc phục</a:t>
            </a:r>
            <a:r>
              <a:rPr lang="en-US" sz="3000">
                <a:latin typeface="Times New Roman" panose="02020603050405020304" pitchFamily="18" charset="0"/>
                <a:cs typeface="Times New Roman" panose="02020603050405020304" pitchFamily="18" charset="0"/>
              </a:rPr>
              <a:t>.</a:t>
            </a:r>
            <a:endParaRPr lang="en-VN" sz="3000">
              <a:latin typeface="Times New Roman" panose="02020603050405020304" pitchFamily="18" charset="0"/>
              <a:cs typeface="Times New Roman" panose="02020603050405020304" pitchFamily="18" charset="0"/>
            </a:endParaRPr>
          </a:p>
          <a:p>
            <a:pPr algn="just"/>
            <a:r>
              <a:rPr lang="en-VN" sz="3000">
                <a:latin typeface="Times New Roman" panose="02020603050405020304" pitchFamily="18" charset="0"/>
                <a:cs typeface="Times New Roman" panose="02020603050405020304" pitchFamily="18" charset="0"/>
              </a:rPr>
              <a:t>Hướng phát triển</a:t>
            </a:r>
            <a:r>
              <a:rPr lang="en-US" sz="3000">
                <a:latin typeface="Times New Roman" panose="02020603050405020304" pitchFamily="18" charset="0"/>
                <a:cs typeface="Times New Roman" panose="02020603050405020304" pitchFamily="18" charset="0"/>
              </a:rPr>
              <a:t>: chống gian lận, </a:t>
            </a:r>
            <a:r>
              <a:rPr lang="vi-VN" sz="3000">
                <a:latin typeface="Times New Roman" panose="02020603050405020304" pitchFamily="18" charset="0"/>
                <a:cs typeface="Times New Roman" panose="02020603050405020304" pitchFamily="18" charset="0"/>
              </a:rPr>
              <a:t>Sử dụng học sâu với dữ liệu đa dạng hơn</a:t>
            </a:r>
            <a:r>
              <a:rPr lang="en-US" sz="3000">
                <a:latin typeface="Times New Roman" panose="02020603050405020304" pitchFamily="18" charset="0"/>
                <a:cs typeface="Times New Roman" panose="02020603050405020304" pitchFamily="18" charset="0"/>
              </a:rPr>
              <a:t>, </a:t>
            </a:r>
            <a:r>
              <a:rPr lang="vi-VN" sz="3000">
                <a:latin typeface="Times New Roman" panose="02020603050405020304" pitchFamily="18" charset="0"/>
                <a:cs typeface="Times New Roman" panose="02020603050405020304" pitchFamily="18" charset="0"/>
              </a:rPr>
              <a:t>Tối ưu hóa mô hình trên phần cứng</a:t>
            </a:r>
            <a:r>
              <a:rPr lang="en-US" sz="3000">
                <a:latin typeface="Times New Roman" panose="02020603050405020304" pitchFamily="18" charset="0"/>
                <a:cs typeface="Times New Roman" panose="02020603050405020304" pitchFamily="18" charset="0"/>
              </a:rPr>
              <a:t>.</a:t>
            </a:r>
            <a:endParaRPr lang="en-VN" sz="300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63307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F17D0-BE58-3BD9-A766-1F5CC516C1DD}"/>
              </a:ext>
            </a:extLst>
          </p:cNvPr>
          <p:cNvSpPr>
            <a:spLocks noGrp="1"/>
          </p:cNvSpPr>
          <p:nvPr>
            <p:ph type="title"/>
          </p:nvPr>
        </p:nvSpPr>
        <p:spPr>
          <a:xfrm>
            <a:off x="838200" y="469900"/>
            <a:ext cx="10515600" cy="663575"/>
          </a:xfrm>
        </p:spPr>
        <p:txBody>
          <a:bodyPr>
            <a:normAutofit fontScale="90000"/>
          </a:bodyPr>
          <a:lstStyle/>
          <a:p>
            <a:r>
              <a:rPr lang="en-US" err="1"/>
              <a:t>Mục tiêu</a:t>
            </a:r>
          </a:p>
        </p:txBody>
      </p:sp>
      <p:sp>
        <p:nvSpPr>
          <p:cNvPr id="3" name="Content Placeholder 2">
            <a:extLst>
              <a:ext uri="{FF2B5EF4-FFF2-40B4-BE49-F238E27FC236}">
                <a16:creationId xmlns:a16="http://schemas.microsoft.com/office/drawing/2014/main" id="{80F54F80-E6C6-9B67-1EB6-369E94D07C29}"/>
              </a:ext>
            </a:extLst>
          </p:cNvPr>
          <p:cNvSpPr>
            <a:spLocks noGrp="1"/>
          </p:cNvSpPr>
          <p:nvPr>
            <p:ph idx="1"/>
          </p:nvPr>
        </p:nvSpPr>
        <p:spPr>
          <a:xfrm>
            <a:off x="336331" y="1133475"/>
            <a:ext cx="11017469" cy="5516914"/>
          </a:xfrm>
        </p:spPr>
        <p:txBody>
          <a:bodyPr vert="horz" lIns="91440" tIns="45720" rIns="91440" bIns="45720" rtlCol="0" anchor="t">
            <a:noAutofit/>
          </a:bodyPr>
          <a:lstStyle/>
          <a:p>
            <a:pPr lvl="1" algn="just">
              <a:lnSpc>
                <a:spcPct val="150000"/>
              </a:lnSpc>
              <a:buFontTx/>
              <a:buChar char="-"/>
            </a:pPr>
            <a:r>
              <a:rPr lang="en-US" sz="2000" err="1">
                <a:latin typeface="Times New Roman" panose="02020603050405020304" pitchFamily="18" charset="0"/>
                <a:cs typeface="Times New Roman" panose="02020603050405020304" pitchFamily="18" charset="0"/>
              </a:rPr>
              <a:t>Xác</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định</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sự</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tương</a:t>
            </a:r>
            <a:r>
              <a:rPr lang="en-US" sz="2000">
                <a:latin typeface="Times New Roman" panose="02020603050405020304" pitchFamily="18" charset="0"/>
                <a:cs typeface="Times New Roman" panose="02020603050405020304" pitchFamily="18" charset="0"/>
              </a:rPr>
              <a:t> </a:t>
            </a:r>
            <a:r>
              <a:rPr lang="en-US" sz="2000" err="1">
                <a:latin typeface="Times New Roman" panose="02020603050405020304" pitchFamily="18" charset="0"/>
                <a:cs typeface="Times New Roman" panose="02020603050405020304" pitchFamily="18" charset="0"/>
              </a:rPr>
              <a:t>đồng</a:t>
            </a:r>
            <a:r>
              <a:rPr lang="en-US" sz="2000">
                <a:latin typeface="Times New Roman" panose="02020603050405020304" pitchFamily="18" charset="0"/>
                <a:cs typeface="Times New Roman" panose="02020603050405020304" pitchFamily="18" charset="0"/>
              </a:rPr>
              <a:t> </a:t>
            </a:r>
            <a:r>
              <a:rPr lang="vi-VN" sz="2000">
                <a:latin typeface="Times New Roman" panose="02020603050405020304" pitchFamily="18" charset="0"/>
                <a:cs typeface="Times New Roman" panose="02020603050405020304" pitchFamily="18" charset="0"/>
              </a:rPr>
              <a:t>xác định mức độ tương đồng giữa hai hình ảnh khuôn mặt. Quá trình này dựa trên việc phân tích, mã hóa và so sánh các đặc trưng số học trích xuất từ khuôn mặt của con người</a:t>
            </a:r>
            <a:endParaRPr lang="en-US" sz="2000">
              <a:latin typeface="Times New Roman" panose="02020603050405020304" pitchFamily="18" charset="0"/>
              <a:cs typeface="Times New Roman" panose="02020603050405020304" pitchFamily="18" charset="0"/>
            </a:endParaRPr>
          </a:p>
          <a:p>
            <a:pPr lvl="1" algn="just">
              <a:lnSpc>
                <a:spcPct val="150000"/>
              </a:lnSpc>
              <a:buFontTx/>
              <a:buChar char="-"/>
            </a:pPr>
            <a:r>
              <a:rPr lang="en-US" sz="2000">
                <a:latin typeface="Times New Roman" panose="02020603050405020304" pitchFamily="18" charset="0"/>
                <a:cs typeface="Times New Roman" panose="02020603050405020304" pitchFamily="18" charset="0"/>
              </a:rPr>
              <a:t>Đầu vào: </a:t>
            </a:r>
            <a:r>
              <a:rPr lang="vi-VN" sz="2000">
                <a:latin typeface="Times New Roman" panose="02020603050405020304" pitchFamily="18" charset="0"/>
                <a:cs typeface="Times New Roman" panose="02020603050405020304" pitchFamily="18" charset="0"/>
              </a:rPr>
              <a:t>bộ dữ liệu người nổi tiếng Việt nam từ Kaggle</a:t>
            </a:r>
            <a:endParaRPr lang="en-US" sz="2000">
              <a:latin typeface="Times New Roman" panose="02020603050405020304" pitchFamily="18" charset="0"/>
              <a:cs typeface="Times New Roman" panose="02020603050405020304" pitchFamily="18" charset="0"/>
            </a:endParaRPr>
          </a:p>
          <a:p>
            <a:pPr lvl="2" algn="just">
              <a:lnSpc>
                <a:spcPct val="150000"/>
              </a:lnSpc>
            </a:pPr>
            <a:r>
              <a:rPr lang="vi-VN" sz="1600">
                <a:latin typeface="Times New Roman" panose="02020603050405020304" pitchFamily="18" charset="0"/>
                <a:cs typeface="Times New Roman" panose="02020603050405020304" pitchFamily="18" charset="0"/>
              </a:rPr>
              <a:t>Tổng số lượng ảnh khuôn mặt: 23105</a:t>
            </a:r>
          </a:p>
          <a:p>
            <a:pPr lvl="2" algn="just">
              <a:lnSpc>
                <a:spcPct val="150000"/>
              </a:lnSpc>
            </a:pPr>
            <a:r>
              <a:rPr lang="vi-VN" sz="1600">
                <a:latin typeface="Times New Roman" panose="02020603050405020304" pitchFamily="18" charset="0"/>
                <a:cs typeface="Times New Roman" panose="02020603050405020304" pitchFamily="18" charset="0"/>
              </a:rPr>
              <a:t>Số lượng ảnh bộ dữ liệu test: 1156</a:t>
            </a:r>
            <a:endParaRPr lang="en-US" sz="1600">
              <a:latin typeface="Times New Roman" panose="02020603050405020304" pitchFamily="18" charset="0"/>
              <a:cs typeface="Times New Roman" panose="02020603050405020304" pitchFamily="18" charset="0"/>
            </a:endParaRPr>
          </a:p>
          <a:p>
            <a:pPr lvl="1" algn="just">
              <a:lnSpc>
                <a:spcPct val="150000"/>
              </a:lnSpc>
              <a:buFontTx/>
              <a:buChar char="-"/>
            </a:pPr>
            <a:r>
              <a:rPr lang="en-US">
                <a:latin typeface="Times New Roman" panose="02020603050405020304" pitchFamily="18" charset="0"/>
                <a:cs typeface="Times New Roman" panose="02020603050405020304" pitchFamily="18" charset="0"/>
              </a:rPr>
              <a:t>Đầu </a:t>
            </a:r>
            <a:r>
              <a:rPr lang="en-US" err="1">
                <a:latin typeface="Times New Roman" panose="02020603050405020304" pitchFamily="18" charset="0"/>
                <a:cs typeface="Times New Roman" panose="02020603050405020304" pitchFamily="18" charset="0"/>
              </a:rPr>
              <a:t>ra</a:t>
            </a:r>
            <a:r>
              <a:rPr lang="en-US">
                <a:latin typeface="Times New Roman" panose="02020603050405020304" pitchFamily="18" charset="0"/>
                <a:cs typeface="Times New Roman" panose="02020603050405020304" pitchFamily="18" charset="0"/>
              </a:rPr>
              <a:t>: </a:t>
            </a:r>
          </a:p>
          <a:p>
            <a:pPr marL="914400" lvl="2" indent="0" algn="just">
              <a:lnSpc>
                <a:spcPct val="150000"/>
              </a:lnSpc>
              <a:buNone/>
            </a:pPr>
            <a:r>
              <a:rPr lang="en-US">
                <a:latin typeface="Times New Roman" panose="02020603050405020304" pitchFamily="18" charset="0"/>
                <a:cs typeface="Times New Roman" panose="02020603050405020304" pitchFamily="18" charset="0"/>
              </a:rPr>
              <a:t>Huấn luyện mô hình trên tập dữ liệu trên </a:t>
            </a:r>
            <a:r>
              <a:rPr lang="en-US">
                <a:latin typeface="Times New Roman" panose="02020603050405020304" pitchFamily="18" charset="0"/>
                <a:cs typeface="Times New Roman" panose="02020603050405020304" pitchFamily="18" charset="0"/>
                <a:sym typeface="Wingdings" pitchFamily="2" charset="2"/>
              </a:rPr>
              <a:t> dùng mô hình</a:t>
            </a:r>
            <a:r>
              <a:rPr lang="en-US">
                <a:latin typeface="Times New Roman" panose="02020603050405020304" pitchFamily="18" charset="0"/>
                <a:cs typeface="Times New Roman" panose="02020603050405020304" pitchFamily="18" charset="0"/>
              </a:rPr>
              <a:t> dự đoán: vggface2</a:t>
            </a:r>
          </a:p>
          <a:p>
            <a:pPr marL="914400" lvl="2" indent="0" algn="just">
              <a:lnSpc>
                <a:spcPct val="150000"/>
              </a:lnSpc>
              <a:buNone/>
            </a:pPr>
            <a:r>
              <a:rPr lang="en-US">
                <a:latin typeface="Times New Roman" panose="02020603050405020304" pitchFamily="18" charset="0"/>
                <a:cs typeface="Times New Roman" panose="02020603050405020304" pitchFamily="18" charset="0"/>
              </a:rPr>
              <a:t>Đầu vào:  </a:t>
            </a:r>
            <a:r>
              <a:rPr lang="vi-VN">
                <a:latin typeface="Times New Roman" panose="02020603050405020304" pitchFamily="18" charset="0"/>
                <a:cs typeface="Times New Roman" panose="02020603050405020304" pitchFamily="18" charset="0"/>
              </a:rPr>
              <a:t>5 cặp ảnh ngẫu nhiên</a:t>
            </a:r>
            <a:endParaRPr lang="en-US">
              <a:latin typeface="Times New Roman" panose="02020603050405020304" pitchFamily="18" charset="0"/>
              <a:cs typeface="Times New Roman" panose="02020603050405020304" pitchFamily="18" charset="0"/>
            </a:endParaRPr>
          </a:p>
          <a:p>
            <a:pPr marL="914400" lvl="2" indent="0" algn="just">
              <a:lnSpc>
                <a:spcPct val="150000"/>
              </a:lnSpc>
              <a:buNone/>
            </a:pPr>
            <a:r>
              <a:rPr lang="en-US">
                <a:latin typeface="Times New Roman" panose="02020603050405020304" pitchFamily="18" charset="0"/>
                <a:cs typeface="Times New Roman" panose="02020603050405020304" pitchFamily="18" charset="0"/>
              </a:rPr>
              <a:t>Đầu </a:t>
            </a:r>
            <a:r>
              <a:rPr lang="en-US" err="1">
                <a:latin typeface="Times New Roman" panose="02020603050405020304" pitchFamily="18" charset="0"/>
                <a:cs typeface="Times New Roman" panose="02020603050405020304" pitchFamily="18" charset="0"/>
              </a:rPr>
              <a:t>ra</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Dựa</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vào</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kết</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quả</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phân</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cụm</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làm</a:t>
            </a:r>
            <a:r>
              <a:rPr lang="en-US">
                <a:latin typeface="Times New Roman" panose="02020603050405020304" pitchFamily="18" charset="0"/>
                <a:cs typeface="Times New Roman" panose="02020603050405020304" pitchFamily="18" charset="0"/>
              </a:rPr>
              <a:t> </a:t>
            </a:r>
            <a:r>
              <a:rPr lang="en-US" err="1">
                <a:latin typeface="Times New Roman" panose="02020603050405020304" pitchFamily="18" charset="0"/>
                <a:cs typeface="Times New Roman" panose="02020603050405020304" pitchFamily="18" charset="0"/>
              </a:rPr>
              <a:t>tham</a:t>
            </a:r>
            <a:r>
              <a:rPr lang="en-US">
                <a:latin typeface="Times New Roman" panose="02020603050405020304" pitchFamily="18" charset="0"/>
                <a:cs typeface="Times New Roman" panose="02020603050405020304" pitchFamily="18" charset="0"/>
              </a:rPr>
              <a:t> chiếu, </a:t>
            </a:r>
            <a:r>
              <a:rPr lang="vi-VN">
                <a:latin typeface="Times New Roman" panose="02020603050405020304" pitchFamily="18" charset="0"/>
                <a:cs typeface="Times New Roman" panose="02020603050405020304" pitchFamily="18" charset="0"/>
              </a:rPr>
              <a:t>, tính toán độ tương đồng giữa các cặp ảnh được chọn</a:t>
            </a:r>
            <a:r>
              <a:rPr lang="en-US">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5571332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873B3-BD00-C3B6-15E2-8133CB86D5CC}"/>
              </a:ext>
            </a:extLst>
          </p:cNvPr>
          <p:cNvSpPr>
            <a:spLocks noGrp="1"/>
          </p:cNvSpPr>
          <p:nvPr>
            <p:ph type="title"/>
          </p:nvPr>
        </p:nvSpPr>
        <p:spPr/>
        <p:txBody>
          <a:bodyPr/>
          <a:lstStyle/>
          <a:p>
            <a:r>
              <a:rPr lang="en-US" err="1"/>
              <a:t>Dữ</a:t>
            </a:r>
            <a:r>
              <a:rPr lang="en-US"/>
              <a:t> </a:t>
            </a:r>
            <a:r>
              <a:rPr lang="en-US" err="1"/>
              <a:t>liệu</a:t>
            </a:r>
          </a:p>
        </p:txBody>
      </p:sp>
      <p:sp>
        <p:nvSpPr>
          <p:cNvPr id="6" name="Content Placeholder 2">
            <a:extLst>
              <a:ext uri="{FF2B5EF4-FFF2-40B4-BE49-F238E27FC236}">
                <a16:creationId xmlns:a16="http://schemas.microsoft.com/office/drawing/2014/main" id="{CA19626B-917E-99E0-E612-7C121CC6810E}"/>
              </a:ext>
            </a:extLst>
          </p:cNvPr>
          <p:cNvSpPr>
            <a:spLocks noGrp="1"/>
          </p:cNvSpPr>
          <p:nvPr>
            <p:ph idx="1"/>
          </p:nvPr>
        </p:nvSpPr>
        <p:spPr>
          <a:xfrm>
            <a:off x="6465276" y="2449630"/>
            <a:ext cx="4888524" cy="3385410"/>
          </a:xfrm>
        </p:spPr>
        <p:txBody>
          <a:bodyPr vert="horz" lIns="91440" tIns="45720" rIns="91440" bIns="45720" rtlCol="0" anchor="t">
            <a:normAutofit/>
          </a:bodyPr>
          <a:lstStyle/>
          <a:p>
            <a:pPr algn="l" fontAlgn="base"/>
            <a:r>
              <a:rPr lang="en-US" b="1" i="0">
                <a:solidFill>
                  <a:srgbClr val="202124"/>
                </a:solidFill>
                <a:effectLst/>
                <a:latin typeface="inherit"/>
              </a:rPr>
              <a:t>VN-celeb</a:t>
            </a:r>
            <a:r>
              <a:rPr lang="en-US" b="0" i="0">
                <a:solidFill>
                  <a:srgbClr val="5F6368"/>
                </a:solidFill>
                <a:effectLst/>
                <a:latin typeface="inherit"/>
              </a:rPr>
              <a:t>(1156 directories)</a:t>
            </a:r>
          </a:p>
          <a:p>
            <a:pPr algn="l" fontAlgn="base"/>
            <a:r>
              <a:rPr lang="vi-VN" b="0" i="0">
                <a:solidFill>
                  <a:srgbClr val="5F6368"/>
                </a:solidFill>
                <a:effectLst/>
                <a:latin typeface="inherit"/>
              </a:rPr>
              <a:t>Mỗi thư mục chứa ảnh của một người nên số lượng Id = số lượng thư mục</a:t>
            </a:r>
            <a:endParaRPr lang="en-US" b="0" i="0">
              <a:solidFill>
                <a:srgbClr val="5F6368"/>
              </a:solidFill>
              <a:effectLst/>
              <a:latin typeface="inherit"/>
            </a:endParaRPr>
          </a:p>
        </p:txBody>
      </p:sp>
      <p:pic>
        <p:nvPicPr>
          <p:cNvPr id="5" name="Picture 4">
            <a:extLst>
              <a:ext uri="{FF2B5EF4-FFF2-40B4-BE49-F238E27FC236}">
                <a16:creationId xmlns:a16="http://schemas.microsoft.com/office/drawing/2014/main" id="{D778C132-4E5F-4F08-9A32-EECC8A540D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7780" y="1966666"/>
            <a:ext cx="5711947" cy="3385410"/>
          </a:xfrm>
          <a:prstGeom prst="rect">
            <a:avLst/>
          </a:prstGeom>
        </p:spPr>
      </p:pic>
    </p:spTree>
    <p:extLst>
      <p:ext uri="{BB962C8B-B14F-4D97-AF65-F5344CB8AC3E}">
        <p14:creationId xmlns:p14="http://schemas.microsoft.com/office/powerpoint/2010/main" val="1199451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E339E-9C47-4D6A-8837-636780A963E3}"/>
              </a:ext>
            </a:extLst>
          </p:cNvPr>
          <p:cNvSpPr>
            <a:spLocks noGrp="1"/>
          </p:cNvSpPr>
          <p:nvPr>
            <p:ph type="title"/>
          </p:nvPr>
        </p:nvSpPr>
        <p:spPr/>
        <p:txBody>
          <a:bodyPr/>
          <a:lstStyle/>
          <a:p>
            <a:r>
              <a:rPr lang="en-US">
                <a:latin typeface="Times New Roman" panose="02020603050405020304" pitchFamily="18" charset="0"/>
                <a:cs typeface="Times New Roman" panose="02020603050405020304" pitchFamily="18" charset="0"/>
              </a:rPr>
              <a:t>Phương pháp thực hiện</a:t>
            </a:r>
          </a:p>
        </p:txBody>
      </p:sp>
      <p:sp>
        <p:nvSpPr>
          <p:cNvPr id="3" name="Content Placeholder 2">
            <a:extLst>
              <a:ext uri="{FF2B5EF4-FFF2-40B4-BE49-F238E27FC236}">
                <a16:creationId xmlns:a16="http://schemas.microsoft.com/office/drawing/2014/main" id="{671140E1-08F8-4FD1-A6EC-A84BEB0CE68F}"/>
              </a:ext>
            </a:extLst>
          </p:cNvPr>
          <p:cNvSpPr>
            <a:spLocks noGrp="1"/>
          </p:cNvSpPr>
          <p:nvPr>
            <p:ph idx="1"/>
          </p:nvPr>
        </p:nvSpPr>
        <p:spPr/>
        <p:txBody>
          <a:bodyPr/>
          <a:lstStyle/>
          <a:p>
            <a:pPr marL="0" indent="0">
              <a:buNone/>
            </a:pPr>
            <a:r>
              <a:rPr lang="en-US">
                <a:latin typeface="Times New Roman" panose="02020603050405020304" pitchFamily="18" charset="0"/>
                <a:cs typeface="Times New Roman" panose="02020603050405020304" pitchFamily="18" charset="0"/>
              </a:rPr>
              <a:t>1. Đọc ảnh khuôn mặt và gán nhãn cho từng khuôn mặt;</a:t>
            </a:r>
          </a:p>
          <a:p>
            <a:pPr marL="0" indent="0">
              <a:buNone/>
            </a:pPr>
            <a:r>
              <a:rPr lang="en-US">
                <a:latin typeface="Times New Roman" panose="02020603050405020304" pitchFamily="18" charset="0"/>
                <a:cs typeface="Times New Roman" panose="02020603050405020304" pitchFamily="18" charset="0"/>
              </a:rPr>
              <a:t>2. Chia nhỏ tập dữ liệu, sử dụng bộ dữ liệu test để đánh giá mô hình.</a:t>
            </a:r>
          </a:p>
          <a:p>
            <a:pPr marL="0" indent="0">
              <a:buNone/>
            </a:pPr>
            <a:r>
              <a:rPr lang="en-US">
                <a:latin typeface="Times New Roman" panose="02020603050405020304" pitchFamily="18" charset="0"/>
                <a:cs typeface="Times New Roman" panose="02020603050405020304" pitchFamily="18" charset="0"/>
              </a:rPr>
              <a:t>3. Đọc ảnh từ bộ dữ liệu test</a:t>
            </a:r>
          </a:p>
          <a:p>
            <a:pPr marL="0" indent="0">
              <a:buNone/>
            </a:pPr>
            <a:endParaRPr 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a:p>
            <a:endParaRPr lang="en-US">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6A13C3AE-C906-473A-81D1-D61A3CAAA3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36251" y="3867150"/>
            <a:ext cx="8796798" cy="2185073"/>
          </a:xfrm>
          <a:prstGeom prst="rect">
            <a:avLst/>
          </a:prstGeom>
        </p:spPr>
      </p:pic>
    </p:spTree>
    <p:extLst>
      <p:ext uri="{BB962C8B-B14F-4D97-AF65-F5344CB8AC3E}">
        <p14:creationId xmlns:p14="http://schemas.microsoft.com/office/powerpoint/2010/main" val="2479143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29FFA-2E40-4E1D-A217-78BF628B3198}"/>
              </a:ext>
            </a:extLst>
          </p:cNvPr>
          <p:cNvSpPr>
            <a:spLocks noGrp="1"/>
          </p:cNvSpPr>
          <p:nvPr>
            <p:ph type="title"/>
          </p:nvPr>
        </p:nvSpPr>
        <p:spPr>
          <a:xfrm>
            <a:off x="838200" y="133351"/>
            <a:ext cx="10515600" cy="1557338"/>
          </a:xfrm>
        </p:spPr>
        <p:txBody>
          <a:bodyPr/>
          <a:lstStyle/>
          <a:p>
            <a:r>
              <a:rPr lang="en-US"/>
              <a:t>Huấn luyện mô hình: VGGFace2</a:t>
            </a:r>
          </a:p>
        </p:txBody>
      </p:sp>
      <p:sp>
        <p:nvSpPr>
          <p:cNvPr id="3" name="Content Placeholder 2">
            <a:extLst>
              <a:ext uri="{FF2B5EF4-FFF2-40B4-BE49-F238E27FC236}">
                <a16:creationId xmlns:a16="http://schemas.microsoft.com/office/drawing/2014/main" id="{4B75A46A-E783-426F-A3C0-B7963A86FB80}"/>
              </a:ext>
            </a:extLst>
          </p:cNvPr>
          <p:cNvSpPr>
            <a:spLocks noGrp="1"/>
          </p:cNvSpPr>
          <p:nvPr>
            <p:ph idx="1"/>
          </p:nvPr>
        </p:nvSpPr>
        <p:spPr>
          <a:xfrm>
            <a:off x="838200" y="1533525"/>
            <a:ext cx="10515600" cy="4643438"/>
          </a:xfrm>
        </p:spPr>
        <p:txBody>
          <a:bodyPr>
            <a:noAutofit/>
          </a:bodyPr>
          <a:lstStyle/>
          <a:p>
            <a:pPr marL="0" indent="0" algn="just">
              <a:buNone/>
            </a:pP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Được phát triển vào năm 2017, được đào tạo trên 3,31 triệu hình ảnh, tổng cộng 9131 người</a:t>
            </a:r>
          </a:p>
          <a:p>
            <a:pPr marL="0" indent="0" algn="just">
              <a:buNone/>
            </a:pP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VGGFace2 sử dụng một tập dữ liệu lớn hơn nhiều và hai mô hình đã được đào tạo bằng cách sử dụng:</a:t>
            </a:r>
          </a:p>
          <a:p>
            <a:pPr marL="0" indent="0" algn="just">
              <a:buNone/>
            </a:pP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ResNet-50</a:t>
            </a: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Mạng dư thừa 50 lớp với 26M tham số. Mạng dư thừa này là mạng nơ-ron tích chập sâu được Microsoft giới thiệu vào năm 2015.</a:t>
            </a:r>
          </a:p>
          <a:p>
            <a:pPr marL="0" indent="0" algn="just">
              <a:buNone/>
            </a:pPr>
            <a:r>
              <a:rPr lang="en-US">
                <a:latin typeface="Times New Roman" panose="02020603050405020304" pitchFamily="18" charset="0"/>
                <a:cs typeface="Times New Roman" panose="02020603050405020304" pitchFamily="18" charset="0"/>
              </a:rPr>
              <a:t>+ </a:t>
            </a:r>
            <a:r>
              <a:rPr lang="vi-VN">
                <a:latin typeface="Times New Roman" panose="02020603050405020304" pitchFamily="18" charset="0"/>
                <a:cs typeface="Times New Roman" panose="02020603050405020304" pitchFamily="18" charset="0"/>
              </a:rPr>
              <a:t>SqueezeNet-ResNet-50</a:t>
            </a:r>
            <a:r>
              <a:rPr lang="en-US">
                <a:latin typeface="Times New Roman" panose="02020603050405020304" pitchFamily="18" charset="0"/>
                <a:cs typeface="Times New Roman" panose="02020603050405020304" pitchFamily="18" charset="0"/>
              </a:rPr>
              <a:t>: L</a:t>
            </a:r>
            <a:r>
              <a:rPr lang="vi-VN">
                <a:latin typeface="Times New Roman" panose="02020603050405020304" pitchFamily="18" charset="0"/>
                <a:cs typeface="Times New Roman" panose="02020603050405020304" pitchFamily="18" charset="0"/>
              </a:rPr>
              <a:t>à một mạng nhỏ hơn được phát triển bởi các nhà nghiên cứu tại DeepScale, Đại học California tại Berkeley và Đại học Stanford. Mục tiêu của SENet là tạo ra một mạng nơ-ron nhỏ hơn có thể dễ dàng phù hợp với bộ nhớ máy tính và dễ dàng truyền qua mạng máy tính.</a:t>
            </a:r>
          </a:p>
          <a:p>
            <a:pPr marL="0" indent="0" algn="just">
              <a:buNone/>
            </a:pP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065629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4C12D0-9F35-8B04-ADB0-9C5849ABFD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07140DF-DFA8-9856-5A97-90FF608D4F27}"/>
              </a:ext>
            </a:extLst>
          </p:cNvPr>
          <p:cNvSpPr>
            <a:spLocks noGrp="1"/>
          </p:cNvSpPr>
          <p:nvPr>
            <p:ph type="title"/>
          </p:nvPr>
        </p:nvSpPr>
        <p:spPr/>
        <p:txBody>
          <a:bodyPr/>
          <a:lstStyle/>
          <a:p>
            <a:r>
              <a:rPr lang="en-US" b="1">
                <a:latin typeface="Arial" panose="020B0604020202020204" pitchFamily="34" charset="0"/>
                <a:cs typeface="Arial" panose="020B0604020202020204" pitchFamily="34" charset="0"/>
              </a:rPr>
              <a:t>Luồng thực hiện</a:t>
            </a:r>
            <a:endParaRPr lang="en-VN"/>
          </a:p>
        </p:txBody>
      </p:sp>
      <p:sp>
        <p:nvSpPr>
          <p:cNvPr id="3" name="Content Placeholder 2">
            <a:extLst>
              <a:ext uri="{FF2B5EF4-FFF2-40B4-BE49-F238E27FC236}">
                <a16:creationId xmlns:a16="http://schemas.microsoft.com/office/drawing/2014/main" id="{7EC36746-B444-9F19-1EF8-5B1908B27D92}"/>
              </a:ext>
            </a:extLst>
          </p:cNvPr>
          <p:cNvSpPr>
            <a:spLocks noGrp="1"/>
          </p:cNvSpPr>
          <p:nvPr>
            <p:ph idx="1"/>
          </p:nvPr>
        </p:nvSpPr>
        <p:spPr>
          <a:xfrm>
            <a:off x="943510" y="2398486"/>
            <a:ext cx="8911687" cy="4542064"/>
          </a:xfrm>
        </p:spPr>
        <p:txBody>
          <a:bodyPr>
            <a:normAutofit/>
          </a:bodyPr>
          <a:lstStyle/>
          <a:p>
            <a:pPr marL="514350" indent="-514350">
              <a:buAutoNum type="arabicPeriod"/>
            </a:pPr>
            <a:r>
              <a:rPr lang="en-US" sz="3000">
                <a:latin typeface="Times New Roman" panose="02020603050405020304" pitchFamily="18" charset="0"/>
                <a:cs typeface="Times New Roman" panose="02020603050405020304" pitchFamily="18" charset="0"/>
              </a:rPr>
              <a:t>Chuẩn hóa</a:t>
            </a:r>
          </a:p>
          <a:p>
            <a:pPr marL="514350" indent="-514350">
              <a:buAutoNum type="arabicPeriod"/>
            </a:pPr>
            <a:r>
              <a:rPr lang="en-US" sz="3000">
                <a:latin typeface="Times New Roman" panose="02020603050405020304" pitchFamily="18" charset="0"/>
                <a:cs typeface="Times New Roman" panose="02020603050405020304" pitchFamily="18" charset="0"/>
              </a:rPr>
              <a:t>Chuyển sang tensor</a:t>
            </a:r>
          </a:p>
          <a:p>
            <a:pPr marL="514350" indent="-514350">
              <a:buAutoNum type="arabicPeriod"/>
            </a:pPr>
            <a:r>
              <a:rPr lang="en-US" sz="3000">
                <a:latin typeface="Times New Roman" panose="02020603050405020304" pitchFamily="18" charset="0"/>
                <a:cs typeface="Times New Roman" panose="02020603050405020304" pitchFamily="18" charset="0"/>
              </a:rPr>
              <a:t>Trích xuất vector cho toàn bộ khuôn mặt</a:t>
            </a:r>
          </a:p>
          <a:p>
            <a:pPr marL="514350" indent="-514350">
              <a:buAutoNum type="arabicPeriod"/>
            </a:pPr>
            <a:r>
              <a:rPr lang="vi-VN" sz="3000">
                <a:latin typeface="Times New Roman" panose="02020603050405020304" pitchFamily="18" charset="0"/>
                <a:cs typeface="Times New Roman" panose="02020603050405020304" pitchFamily="18" charset="0"/>
              </a:rPr>
              <a:t>Chọn ngưỡng xác định 2 ảnh có phải của một người </a:t>
            </a:r>
            <a:endParaRPr lang="en-US" sz="3000">
              <a:latin typeface="Times New Roman" panose="02020603050405020304" pitchFamily="18" charset="0"/>
              <a:cs typeface="Times New Roman" panose="02020603050405020304" pitchFamily="18" charset="0"/>
            </a:endParaRPr>
          </a:p>
          <a:p>
            <a:pPr marL="514350" indent="-514350">
              <a:buAutoNum type="arabicPeriod"/>
            </a:pPr>
            <a:r>
              <a:rPr lang="en-US" sz="3000">
                <a:latin typeface="Times New Roman" panose="02020603050405020304" pitchFamily="18" charset="0"/>
                <a:cs typeface="Times New Roman" panose="02020603050405020304" pitchFamily="18" charset="0"/>
              </a:rPr>
              <a:t>Tính toán, hiển thị giá trị tương đồng</a:t>
            </a:r>
            <a:endParaRPr lang="vi-VN" sz="3000">
              <a:latin typeface="Times New Roman" panose="02020603050405020304" pitchFamily="18" charset="0"/>
              <a:cs typeface="Times New Roman" panose="02020603050405020304" pitchFamily="18" charset="0"/>
            </a:endParaRPr>
          </a:p>
          <a:p>
            <a:pPr marL="514350" indent="-514350">
              <a:buAutoNum type="arabicPeriod"/>
            </a:pPr>
            <a:endParaRPr lang="en-VN" sz="3000">
              <a:latin typeface="Times New Roman" panose="02020603050405020304" pitchFamily="18" charset="0"/>
              <a:cs typeface="Times New Roman" panose="02020603050405020304" pitchFamily="18" charset="0"/>
            </a:endParaRPr>
          </a:p>
        </p:txBody>
      </p:sp>
      <p:pic>
        <p:nvPicPr>
          <p:cNvPr id="3080" name="Picture 8">
            <a:extLst>
              <a:ext uri="{FF2B5EF4-FFF2-40B4-BE49-F238E27FC236}">
                <a16:creationId xmlns:a16="http://schemas.microsoft.com/office/drawing/2014/main" id="{741CE1A0-5EB8-678B-A90D-5EFD8C62B0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66261" y="240289"/>
            <a:ext cx="2038350" cy="2674361"/>
          </a:xfrm>
          <a:prstGeom prst="rect">
            <a:avLst/>
          </a:prstGeom>
          <a:noFill/>
          <a:extLst>
            <a:ext uri="{909E8E84-426E-40DD-AFC4-6F175D3DCCD1}">
              <a14:hiddenFill xmlns:a14="http://schemas.microsoft.com/office/drawing/2010/main">
                <a:solidFill>
                  <a:srgbClr val="FFFFFF"/>
                </a:solidFill>
              </a14:hiddenFill>
            </a:ext>
          </a:extLst>
        </p:spPr>
      </p:pic>
      <p:sp>
        <p:nvSpPr>
          <p:cNvPr id="4" name="AutoShape 2" descr="The 106-point landmark make-up.">
            <a:extLst>
              <a:ext uri="{FF2B5EF4-FFF2-40B4-BE49-F238E27FC236}">
                <a16:creationId xmlns:a16="http://schemas.microsoft.com/office/drawing/2014/main" id="{1C3B262A-7BBF-49D4-A931-F1F404D832FF}"/>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7186410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33C8B-62FD-48B4-9528-C94BE3A96128}"/>
              </a:ext>
            </a:extLst>
          </p:cNvPr>
          <p:cNvSpPr>
            <a:spLocks noGrp="1"/>
          </p:cNvSpPr>
          <p:nvPr>
            <p:ph type="title"/>
          </p:nvPr>
        </p:nvSpPr>
        <p:spPr/>
        <p:txBody>
          <a:bodyPr>
            <a:normAutofit/>
          </a:bodyPr>
          <a:lstStyle/>
          <a:p>
            <a:r>
              <a:rPr lang="en-US" sz="4000">
                <a:latin typeface="Times New Roman" panose="02020603050405020304" pitchFamily="18" charset="0"/>
                <a:cs typeface="Times New Roman" panose="02020603050405020304" pitchFamily="18" charset="0"/>
              </a:rPr>
              <a:t>Demo Kết quả</a:t>
            </a:r>
          </a:p>
        </p:txBody>
      </p:sp>
      <p:pic>
        <p:nvPicPr>
          <p:cNvPr id="7" name="Picture 6">
            <a:extLst>
              <a:ext uri="{FF2B5EF4-FFF2-40B4-BE49-F238E27FC236}">
                <a16:creationId xmlns:a16="http://schemas.microsoft.com/office/drawing/2014/main" id="{CBD25F31-B70C-4898-AB06-2CB08F8B17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3894" y="1528762"/>
            <a:ext cx="4983912" cy="3557587"/>
          </a:xfrm>
          <a:prstGeom prst="rect">
            <a:avLst/>
          </a:prstGeom>
        </p:spPr>
      </p:pic>
      <p:pic>
        <p:nvPicPr>
          <p:cNvPr id="9" name="Picture 8">
            <a:extLst>
              <a:ext uri="{FF2B5EF4-FFF2-40B4-BE49-F238E27FC236}">
                <a16:creationId xmlns:a16="http://schemas.microsoft.com/office/drawing/2014/main" id="{A1B14FE0-E9CA-4445-963A-178F1EB767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773430"/>
            <a:ext cx="4884843" cy="3312919"/>
          </a:xfrm>
          <a:prstGeom prst="rect">
            <a:avLst/>
          </a:prstGeom>
        </p:spPr>
      </p:pic>
    </p:spTree>
    <p:extLst>
      <p:ext uri="{BB962C8B-B14F-4D97-AF65-F5344CB8AC3E}">
        <p14:creationId xmlns:p14="http://schemas.microsoft.com/office/powerpoint/2010/main" val="25964595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7CB0C-C306-4BBC-822B-E0A2099DA8E7}"/>
              </a:ext>
            </a:extLst>
          </p:cNvPr>
          <p:cNvSpPr>
            <a:spLocks noGrp="1"/>
          </p:cNvSpPr>
          <p:nvPr>
            <p:ph type="title"/>
          </p:nvPr>
        </p:nvSpPr>
        <p:spPr>
          <a:xfrm>
            <a:off x="390525" y="508792"/>
            <a:ext cx="10515600" cy="1325563"/>
          </a:xfrm>
        </p:spPr>
        <p:txBody>
          <a:bodyPr>
            <a:normAutofit/>
          </a:bodyPr>
          <a:lstStyle/>
          <a:p>
            <a:r>
              <a:rPr lang="en-US">
                <a:latin typeface="Times New Roman" panose="02020603050405020304" pitchFamily="18" charset="0"/>
                <a:cs typeface="Times New Roman" panose="02020603050405020304" pitchFamily="18" charset="0"/>
              </a:rPr>
              <a:t>ROC AUC Score:</a:t>
            </a:r>
          </a:p>
        </p:txBody>
      </p:sp>
      <p:pic>
        <p:nvPicPr>
          <p:cNvPr id="6" name="Content Placeholder 5">
            <a:extLst>
              <a:ext uri="{FF2B5EF4-FFF2-40B4-BE49-F238E27FC236}">
                <a16:creationId xmlns:a16="http://schemas.microsoft.com/office/drawing/2014/main" id="{C3EB4F51-2284-4787-A965-F3B04D53AB8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41819" y="2390636"/>
            <a:ext cx="9627856" cy="2514739"/>
          </a:xfrm>
        </p:spPr>
      </p:pic>
    </p:spTree>
    <p:extLst>
      <p:ext uri="{BB962C8B-B14F-4D97-AF65-F5344CB8AC3E}">
        <p14:creationId xmlns:p14="http://schemas.microsoft.com/office/powerpoint/2010/main" val="2401333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8219F8E-9C42-4428-BEC1-9F0CEA0A3B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550" y="1644102"/>
            <a:ext cx="4381501" cy="3362968"/>
          </a:xfrm>
          <a:prstGeom prst="rect">
            <a:avLst/>
          </a:prstGeom>
        </p:spPr>
      </p:pic>
      <p:pic>
        <p:nvPicPr>
          <p:cNvPr id="5" name="Picture 4">
            <a:extLst>
              <a:ext uri="{FF2B5EF4-FFF2-40B4-BE49-F238E27FC236}">
                <a16:creationId xmlns:a16="http://schemas.microsoft.com/office/drawing/2014/main" id="{73C7B406-19B3-4C45-832E-417D6580F0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9347" y="1644102"/>
            <a:ext cx="4539161" cy="3093130"/>
          </a:xfrm>
          <a:prstGeom prst="rect">
            <a:avLst/>
          </a:prstGeom>
        </p:spPr>
      </p:pic>
      <p:sp>
        <p:nvSpPr>
          <p:cNvPr id="6" name="Title 1">
            <a:extLst>
              <a:ext uri="{FF2B5EF4-FFF2-40B4-BE49-F238E27FC236}">
                <a16:creationId xmlns:a16="http://schemas.microsoft.com/office/drawing/2014/main" id="{52BBD746-5B05-49FA-9995-99BDC0B3A404}"/>
              </a:ext>
            </a:extLst>
          </p:cNvPr>
          <p:cNvSpPr txBox="1">
            <a:spLocks/>
          </p:cNvSpPr>
          <p:nvPr/>
        </p:nvSpPr>
        <p:spPr>
          <a:xfrm>
            <a:off x="704850" y="328064"/>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atin typeface="Times New Roman" panose="02020603050405020304" pitchFamily="18" charset="0"/>
                <a:cs typeface="Times New Roman" panose="02020603050405020304" pitchFamily="18" charset="0"/>
              </a:rPr>
              <a:t>ROC AUC Score:</a:t>
            </a:r>
          </a:p>
        </p:txBody>
      </p:sp>
      <p:sp>
        <p:nvSpPr>
          <p:cNvPr id="7" name="TextBox 6">
            <a:extLst>
              <a:ext uri="{FF2B5EF4-FFF2-40B4-BE49-F238E27FC236}">
                <a16:creationId xmlns:a16="http://schemas.microsoft.com/office/drawing/2014/main" id="{6E8AD328-C6A5-4498-8F49-F9EF80B6CA0B}"/>
              </a:ext>
            </a:extLst>
          </p:cNvPr>
          <p:cNvSpPr txBox="1"/>
          <p:nvPr/>
        </p:nvSpPr>
        <p:spPr>
          <a:xfrm>
            <a:off x="1975374" y="5213899"/>
            <a:ext cx="2650084" cy="553998"/>
          </a:xfrm>
          <a:prstGeom prst="rect">
            <a:avLst/>
          </a:prstGeom>
          <a:noFill/>
        </p:spPr>
        <p:txBody>
          <a:bodyPr wrap="none" rtlCol="0">
            <a:spAutoFit/>
          </a:bodyPr>
          <a:lstStyle/>
          <a:p>
            <a:r>
              <a:rPr lang="en-US" sz="3000">
                <a:latin typeface="Times New Roman" panose="02020603050405020304" pitchFamily="18" charset="0"/>
                <a:cs typeface="Times New Roman" panose="02020603050405020304" pitchFamily="18" charset="0"/>
              </a:rPr>
              <a:t>5% tổng dữ liệu</a:t>
            </a:r>
          </a:p>
        </p:txBody>
      </p:sp>
      <p:sp>
        <p:nvSpPr>
          <p:cNvPr id="8" name="TextBox 7">
            <a:extLst>
              <a:ext uri="{FF2B5EF4-FFF2-40B4-BE49-F238E27FC236}">
                <a16:creationId xmlns:a16="http://schemas.microsoft.com/office/drawing/2014/main" id="{42A08FC5-C0C8-4E2C-B41B-793E5A4C5156}"/>
              </a:ext>
            </a:extLst>
          </p:cNvPr>
          <p:cNvSpPr txBox="1"/>
          <p:nvPr/>
        </p:nvSpPr>
        <p:spPr>
          <a:xfrm>
            <a:off x="7312003" y="5213898"/>
            <a:ext cx="2842445" cy="553998"/>
          </a:xfrm>
          <a:prstGeom prst="rect">
            <a:avLst/>
          </a:prstGeom>
          <a:noFill/>
        </p:spPr>
        <p:txBody>
          <a:bodyPr wrap="none" rtlCol="0">
            <a:spAutoFit/>
          </a:bodyPr>
          <a:lstStyle/>
          <a:p>
            <a:r>
              <a:rPr lang="en-US" sz="3000">
                <a:latin typeface="Times New Roman" panose="02020603050405020304" pitchFamily="18" charset="0"/>
                <a:cs typeface="Times New Roman" panose="02020603050405020304" pitchFamily="18" charset="0"/>
              </a:rPr>
              <a:t>20% tổng dữ liệu</a:t>
            </a:r>
          </a:p>
        </p:txBody>
      </p:sp>
    </p:spTree>
    <p:extLst>
      <p:ext uri="{BB962C8B-B14F-4D97-AF65-F5344CB8AC3E}">
        <p14:creationId xmlns:p14="http://schemas.microsoft.com/office/powerpoint/2010/main" val="1961349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148</TotalTime>
  <Words>575</Words>
  <Application>Microsoft Office PowerPoint</Application>
  <PresentationFormat>Widescreen</PresentationFormat>
  <Paragraphs>43</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Aptos</vt:lpstr>
      <vt:lpstr>Aptos Display</vt:lpstr>
      <vt:lpstr>Arial</vt:lpstr>
      <vt:lpstr>Calibri</vt:lpstr>
      <vt:lpstr>inherit</vt:lpstr>
      <vt:lpstr>Times New Roman</vt:lpstr>
      <vt:lpstr>office theme</vt:lpstr>
      <vt:lpstr>ĐỐI SÁNH KHUÔN MẶT FACE MATCHING</vt:lpstr>
      <vt:lpstr>Mục tiêu</vt:lpstr>
      <vt:lpstr>Dữ liệu</vt:lpstr>
      <vt:lpstr>Phương pháp thực hiện</vt:lpstr>
      <vt:lpstr>Huấn luyện mô hình: VGGFace2</vt:lpstr>
      <vt:lpstr>Luồng thực hiện</vt:lpstr>
      <vt:lpstr>Demo Kết quả</vt:lpstr>
      <vt:lpstr>ROC AUC Score:</vt:lpstr>
      <vt:lpstr>PowerPoint Presentation</vt:lpstr>
      <vt:lpstr>III. KẾT LUẬN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Bài toán dự đoán dân tộc, vùng miền từ dữ liệu sinh trắc học ADN</dc:title>
  <dc:creator>Đỗ Mạnh Hà</dc:creator>
  <cp:lastModifiedBy>Đỗ Mạnh Hà</cp:lastModifiedBy>
  <cp:revision>35</cp:revision>
  <dcterms:created xsi:type="dcterms:W3CDTF">2024-12-06T11:00:50Z</dcterms:created>
  <dcterms:modified xsi:type="dcterms:W3CDTF">2025-01-11T02:33:11Z</dcterms:modified>
</cp:coreProperties>
</file>